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8" r:id="rId5"/>
    <p:sldId id="272" r:id="rId6"/>
    <p:sldId id="262" r:id="rId7"/>
    <p:sldId id="269" r:id="rId8"/>
    <p:sldId id="270" r:id="rId9"/>
    <p:sldId id="266" r:id="rId10"/>
    <p:sldId id="271" r:id="rId11"/>
    <p:sldId id="263" r:id="rId12"/>
    <p:sldId id="265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53" autoAdjust="0"/>
  </p:normalViewPr>
  <p:slideViewPr>
    <p:cSldViewPr>
      <p:cViewPr>
        <p:scale>
          <a:sx n="50" d="100"/>
          <a:sy n="50" d="100"/>
        </p:scale>
        <p:origin x="195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70158-3E7E-4962-BB96-5A1834C148D7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938DC-1D27-442A-9DF7-17506A005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4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938DC-1D27-442A-9DF7-17506A0053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0083-9BA4-4E1E-B507-EE4E7B643EF2}" type="datetimeFigureOut">
              <a:rPr lang="en-US" smtClean="0"/>
              <a:pPr/>
              <a:t>4/1/2019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4100-FE54-4DFD-9688-E33EBD04F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Management of </a:t>
            </a:r>
            <a:r>
              <a:rPr lang="en-US" sz="3600" u="sng" dirty="0" smtClean="0">
                <a:latin typeface="Andalus" pitchFamily="18" charset="-78"/>
                <a:cs typeface="Andalus" pitchFamily="18" charset="-78"/>
              </a:rPr>
              <a:t>bronchial asthma 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aims of treatment are to:</a:t>
            </a:r>
          </a:p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abolish symptoms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restore normal or best possible lung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reduce the risk of severe attacks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enable normal growth to occur in children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minimize absence from school or employment.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Near-fatal asthma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Arterial blood gases should always be measured in asthmatic  patients requiring admission to hospital.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5720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Raised PaCO2 and/or requiring mechanical ventilation with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raised inflation pressures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b="1" dirty="0" smtClean="0">
                <a:latin typeface="Andalus" pitchFamily="18" charset="-78"/>
                <a:cs typeface="Andalus" pitchFamily="18" charset="-78"/>
              </a:rPr>
              <a:t>Treatment of severe asthma</a:t>
            </a:r>
            <a:br>
              <a:rPr lang="en-US" sz="3600" b="1" dirty="0" smtClean="0">
                <a:latin typeface="Andalus" pitchFamily="18" charset="-78"/>
                <a:cs typeface="Andalus" pitchFamily="18" charset="-78"/>
              </a:rPr>
            </a:b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Oxygen 40–60%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Nebulized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salbutamol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5 mg or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terbutaline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10 mg is repeated   4-hourly.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Add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nebulized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ipratropium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bromide 0.5 mg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Hydrocortisone 200 mg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i.v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is given 4-hourly for 24 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Prednisolone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is continued at 60 mg orally daily for 2 weeks.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Arterial blood gases are measured; if the Paco2 is greater than 7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kPa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ventilation should be considered.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 chest X-ray ,to exclude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pneumothorax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One of the following intravenous infusions is given if no improvement is seen:</a:t>
            </a: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    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salbutamol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3–20 </a:t>
            </a:r>
            <a:r>
              <a:rPr lang="el-GR" dirty="0" smtClean="0">
                <a:cs typeface="Angsana New" pitchFamily="18" charset="-34"/>
              </a:rPr>
              <a:t>μ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g/min, or                </a:t>
            </a: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    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terbutaline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1.5–5.0 </a:t>
            </a:r>
            <a:r>
              <a:rPr lang="el-GR" dirty="0" smtClean="0">
                <a:cs typeface="Angsana New" pitchFamily="18" charset="-34"/>
              </a:rPr>
              <a:t>μ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g/min, or                </a:t>
            </a:r>
          </a:p>
          <a:p>
            <a:pPr marL="514350" indent="-514350"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     magnesium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sulphate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1.2–2 g over 20 min 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Hospital stay </a:t>
            </a:r>
            <a:endParaRPr lang="en-US" sz="3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Kept patients  in hospital for at least 5 days,  </a:t>
            </a: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sudden deaths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occur 2–5 days after admission.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oxygen saturation monitored by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oximetry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Oral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prednisolone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can be reduced from 60 mg to 30 mg once improvement occurs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Further reduction should be gradual on an outpatient basis until an appropriate maintenance dose or </a:t>
            </a: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substitution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by inhaled corticosteroid aerosols can be achieved.</a:t>
            </a:r>
          </a:p>
          <a:p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Recent advance 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endParaRPr lang="en-US" b="1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bronchial </a:t>
            </a:r>
            <a:r>
              <a:rPr lang="en-US" b="1" u="sng" dirty="0" err="1" smtClean="0">
                <a:latin typeface="Angsana New" pitchFamily="18" charset="-34"/>
                <a:cs typeface="Angsana New" pitchFamily="18" charset="-34"/>
              </a:rPr>
              <a:t>thermoplasty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 recent approach for moderate to severe persistent asthma 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This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bronchoscopic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procedure reduces the mass of airway smooth muscle, reducing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bronchoconstriction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and is being evaluated.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Drugs used in asthma</a:t>
            </a:r>
            <a:br>
              <a:rPr lang="en-US" sz="3600" dirty="0" smtClean="0">
                <a:latin typeface="Andalus" pitchFamily="18" charset="-78"/>
                <a:cs typeface="Andalus" pitchFamily="18" charset="-78"/>
              </a:rPr>
            </a:b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7244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Short-acting relievers Inhaled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β2 agonists 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salbutamol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terbutaline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Long-acting relief/disease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controllers Inhaled long-acting β2 agonists 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salmeterol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formoterol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Inhaled corticosteroids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beclometasone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budesonide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fluticasone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Compound inhaled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salmeterol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&amp;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fluticasone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Sodium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cromoglicate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Leukotriene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modifiers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montelukast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419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Other agents with bronchodilator activity:</a:t>
            </a: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Inhaled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antimuscarinic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ipratropium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Theophylline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preparations</a:t>
            </a: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Oral corticosteroids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(e.g.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prednisolone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40 mg daily)</a:t>
            </a: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Steroid-sparing agents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Methotrexate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Ciclosporin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Intravenous immunoglobulin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Anti-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IgE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monoclonal antibody –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omalizumab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Etanercept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1800" dirty="0" smtClean="0">
                <a:latin typeface="Andalus" pitchFamily="18" charset="-78"/>
                <a:cs typeface="Andalus" pitchFamily="18" charset="-78"/>
              </a:rPr>
            </a:b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1800" dirty="0" smtClean="0">
                <a:latin typeface="Andalus" pitchFamily="18" charset="-78"/>
                <a:cs typeface="Andalus" pitchFamily="18" charset="-78"/>
              </a:rPr>
            </a:br>
            <a:r>
              <a:rPr lang="en-US" sz="1800" b="1" u="sng" dirty="0" smtClean="0">
                <a:latin typeface="Andalus" pitchFamily="18" charset="-78"/>
                <a:cs typeface="Andalus" pitchFamily="18" charset="-78"/>
              </a:rPr>
              <a:t>Step-wise approach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to asthma therapy according to the severity of  asthma and ability to control symptoms</a:t>
            </a:r>
            <a:br>
              <a:rPr lang="en-US" sz="1800" dirty="0" smtClean="0">
                <a:latin typeface="Andalus" pitchFamily="18" charset="-78"/>
                <a:cs typeface="Andalus" pitchFamily="18" charset="-78"/>
              </a:rPr>
            </a:b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</a:t>
            </a:r>
            <a:br>
              <a:rPr lang="en-US" sz="1800" dirty="0" smtClean="0">
                <a:latin typeface="Andalus" pitchFamily="18" charset="-78"/>
                <a:cs typeface="Andalus" pitchFamily="18" charset="-78"/>
              </a:rPr>
            </a:b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SABA: short  acting B. agonist, ICS, inhaled corticosteroid; LABA, long-acting </a:t>
            </a:r>
            <a:r>
              <a:rPr lang="en-US" sz="1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β2</a:t>
            </a:r>
            <a:r>
              <a:rPr lang="en-US" sz="1800" baseline="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agonists; OCS, oral corticosteroid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" name="عنصر نائب للمحتوى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684682"/>
              </p:ext>
            </p:extLst>
          </p:nvPr>
        </p:nvGraphicFramePr>
        <p:xfrm>
          <a:off x="0" y="1728124"/>
          <a:ext cx="9144000" cy="498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0090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1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Andalus" pitchFamily="18" charset="-78"/>
                          <a:cs typeface="Andalus" pitchFamily="18" charset="-78"/>
                        </a:rPr>
                        <a:t> 2                               3                               4                              5</a:t>
                      </a:r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41797">
                <a:tc>
                  <a:txBody>
                    <a:bodyPr/>
                    <a:lstStyle/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SABA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ICS</a:t>
                      </a: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Low dose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LABA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ICS</a:t>
                      </a: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Low dose</a:t>
                      </a:r>
                    </a:p>
                    <a:p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LABA</a:t>
                      </a: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-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ICS</a:t>
                      </a: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High dose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OCS</a:t>
                      </a:r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LABA</a:t>
                      </a:r>
                    </a:p>
                    <a:p>
                      <a:endParaRPr lang="en-US" b="1" dirty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ICS</a:t>
                      </a:r>
                    </a:p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High dose</a:t>
                      </a:r>
                    </a:p>
                    <a:p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81700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ndalus" pitchFamily="18" charset="-78"/>
                          <a:cs typeface="Andalus" pitchFamily="18" charset="-78"/>
                        </a:rPr>
                        <a:t>    Short-acting β2-agonist as required for symptom relief</a:t>
                      </a:r>
                    </a:p>
                    <a:p>
                      <a:endParaRPr lang="en-US" sz="2400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0908">
                <a:tc gridSpan="5">
                  <a:txBody>
                    <a:bodyPr/>
                    <a:lstStyle/>
                    <a:p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Mild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intermittent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Mild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persistent  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Moderate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persistent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Severe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persistent  Very severe</a:t>
                      </a:r>
                      <a:r>
                        <a:rPr lang="en-US" b="1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b="1" dirty="0" smtClean="0">
                          <a:latin typeface="Andalus" pitchFamily="18" charset="-78"/>
                          <a:cs typeface="Andalus" pitchFamily="18" charset="-78"/>
                        </a:rPr>
                        <a:t>persistent</a:t>
                      </a:r>
                    </a:p>
                    <a:p>
                      <a:endParaRPr lang="en-US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2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944512"/>
              </p:ext>
            </p:extLst>
          </p:nvPr>
        </p:nvGraphicFramePr>
        <p:xfrm>
          <a:off x="2" y="2"/>
          <a:ext cx="9143999" cy="7295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8"/>
                <a:gridCol w="1828800"/>
                <a:gridCol w="914400"/>
                <a:gridCol w="3581400"/>
                <a:gridCol w="2133601"/>
              </a:tblGrid>
              <a:tr h="683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Step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symptoms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PEFR</a:t>
                      </a:r>
                    </a:p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predicted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Treatments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Next to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9807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Occasional &lt; daily</a:t>
                      </a:r>
                    </a:p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                                              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100%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SABA   as-required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used more than once/daily,  step 2</a:t>
                      </a:r>
                    </a:p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2780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Daily symptoms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≤ 80% 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inhaled low-dose  steroids 800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μg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. Daily</a:t>
                      </a:r>
                    </a:p>
                    <a:p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Leukotriene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agonists (LTRA)</a:t>
                      </a:r>
                    </a:p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theophylline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,sodium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cromoglicate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step 3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21856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Severe symptoms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50–80%  </a:t>
                      </a:r>
                    </a:p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Add – regular inhaled  (LABA) add either LTRA,  oral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theophylline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 or β2 agonist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lang="en-US" sz="20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575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Severe symptoms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uncontrolled,high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dose ICS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50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80% 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Increase </a:t>
                      </a:r>
                      <a:r>
                        <a:rPr lang="en-US" sz="2000" u="sng" dirty="0" smtClean="0">
                          <a:latin typeface="Angsana New" pitchFamily="18" charset="-34"/>
                          <a:cs typeface="Angsana New" pitchFamily="18" charset="-34"/>
                        </a:rPr>
                        <a:t>high-dose inhaled  steroids up to 2000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μg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/d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Plus regular LABA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Plus either LTRA or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theophylline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</a:p>
                    <a:p>
                      <a:pPr>
                        <a:buNone/>
                      </a:pPr>
                      <a:endParaRPr lang="en-US" sz="20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7430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deteriorating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≤ 50%  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Add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u="sng" dirty="0" err="1" smtClean="0">
                          <a:latin typeface="Angsana New" pitchFamily="18" charset="-34"/>
                          <a:cs typeface="Angsana New" pitchFamily="18" charset="-34"/>
                        </a:rPr>
                        <a:t>prednisolone</a:t>
                      </a:r>
                      <a:r>
                        <a:rPr lang="en-US" sz="2000" u="sng" dirty="0" smtClean="0">
                          <a:latin typeface="Angsana New" pitchFamily="18" charset="-34"/>
                          <a:cs typeface="Angsana New" pitchFamily="18" charset="-34"/>
                        </a:rPr>
                        <a:t> 40 </a:t>
                      </a: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mg daily  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6835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 deteriorating in spite of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dirty="0" err="1" smtClean="0">
                          <a:latin typeface="Angsana New" pitchFamily="18" charset="-34"/>
                          <a:cs typeface="Angsana New" pitchFamily="18" charset="-34"/>
                        </a:rPr>
                        <a:t>prednisolone</a:t>
                      </a:r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ngsana New" pitchFamily="18" charset="-34"/>
                          <a:cs typeface="Angsana New" pitchFamily="18" charset="-34"/>
                        </a:rPr>
                        <a:t>≤ 30%   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latin typeface="Angsana New" pitchFamily="18" charset="-34"/>
                          <a:cs typeface="Angsana New" pitchFamily="18" charset="-34"/>
                        </a:rPr>
                        <a:t>Hospital admission</a:t>
                      </a:r>
                    </a:p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86832"/>
              </p:ext>
            </p:extLst>
          </p:nvPr>
        </p:nvGraphicFramePr>
        <p:xfrm>
          <a:off x="0" y="-228600"/>
          <a:ext cx="9144000" cy="765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819400"/>
                <a:gridCol w="1059684"/>
                <a:gridCol w="2597916"/>
                <a:gridCol w="2133600"/>
              </a:tblGrid>
              <a:tr h="9453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Step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PEFR</a:t>
                      </a:r>
                    </a:p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predicted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Treatments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Next to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65481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1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Occasional &lt; daily</a:t>
                      </a:r>
                    </a:p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100%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As-required SABA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used more than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once/daily, move to step 2</a:t>
                      </a:r>
                    </a:p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157193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Daily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≤ 80% 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Regular inhaled ,inhaled low-dose  steroids 800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μg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daily.Leukotriene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agonists (LTRA), theophylline ,sodium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cromoglicate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step 3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97875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Severe symptoms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50–80%  </a:t>
                      </a:r>
                    </a:p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Inhaled  steroids,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LABA Add – </a:t>
                      </a:r>
                    </a:p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regular inhaled  (LABA)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add either LTRA,  oral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theophylline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 or β2 agonist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If not  4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140679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Severe symptoms uncontrolled, high dose ICS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50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-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80% 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High-dose inhaled steroid ,regular bronchodilators Increase </a:t>
                      </a:r>
                      <a:r>
                        <a:rPr lang="en-US" sz="2000" u="sng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high-dose inhaled  steroids up to 2000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μg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/d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Plus regular LABA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Plus either LTRA or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theophylline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 </a:t>
                      </a:r>
                    </a:p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7262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deteriorating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≤ 50%  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Add 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u="sng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prednisolone</a:t>
                      </a:r>
                      <a:r>
                        <a:rPr lang="en-US" sz="2000" u="sng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40 </a:t>
                      </a: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mg daily to step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  <a:tr h="94538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deteriorating in spite of</a:t>
                      </a:r>
                      <a:r>
                        <a:rPr lang="en-US" sz="2000" baseline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r>
                        <a:rPr lang="en-US" sz="2000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prednisolone</a:t>
                      </a:r>
                      <a:endParaRPr lang="en-US" sz="20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≤ 30%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Hospital admission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Acute severe asthma</a:t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‘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status </a:t>
            </a:r>
            <a:r>
              <a:rPr lang="en-US" b="1" u="sng" dirty="0" err="1" smtClean="0">
                <a:latin typeface="Angsana New" pitchFamily="18" charset="-34"/>
                <a:cs typeface="Angsana New" pitchFamily="18" charset="-34"/>
              </a:rPr>
              <a:t>asthmaticus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’  defined as asthma that had failed to resolve with therapy in 24 hours. 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          </a:t>
            </a: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replaced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by </a:t>
            </a:r>
          </a:p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‘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acute severe asthma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’, i.e. severe asthma that has not been controlled by the patient’s use of medication.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Patients with </a:t>
            </a: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acute severe asthma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typically have:</a:t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inability to complete a sentence in one breath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respiratory rate ≥ 25 breaths per minute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tachycardia ≥ 110 beats/min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pulsus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paradoxus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 in 45% of cases)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PEFR &lt; 33-50% of predicted normal or best ( &lt; 200L/M.)</a:t>
            </a:r>
          </a:p>
          <a:p>
            <a:pPr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LAB. Features suggesting very severe life-threatening attacks:</a:t>
            </a:r>
            <a:br>
              <a:rPr lang="en-US" dirty="0" smtClean="0">
                <a:latin typeface="Angsana New" pitchFamily="18" charset="-34"/>
                <a:cs typeface="Angsana New" pitchFamily="18" charset="-34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normal or high Paco2 &gt; 6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kPa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severe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hypoxaemia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SpO2 &lt; 92%   or </a:t>
            </a:r>
          </a:p>
          <a:p>
            <a:pPr>
              <a:buNone/>
            </a:pP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PaO2 &lt; 8 </a:t>
            </a:r>
            <a:r>
              <a:rPr lang="en-US" i="1" dirty="0" err="1" smtClean="0">
                <a:latin typeface="Angsana New" pitchFamily="18" charset="-34"/>
                <a:cs typeface="Angsana New" pitchFamily="18" charset="-34"/>
              </a:rPr>
              <a:t>kPa</a:t>
            </a: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 (60 mmHg)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despite treatment with oxygen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low and falling arterial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pH.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Features of life-threatening attacks 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724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are: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silent chest, cyanosis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feeble respiratory effort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exhaustion, confusion or coma</a:t>
            </a:r>
          </a:p>
          <a:p>
            <a:pPr>
              <a:buNone/>
            </a:pP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bradycardia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or hypotension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PEFR &lt; 33% of predicted (100 L/M) </a:t>
            </a:r>
          </a:p>
          <a:p>
            <a:pPr>
              <a:buNone/>
            </a:pPr>
            <a:endParaRPr lang="en-US" sz="36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Users\DELL\Downloads\asthma-peak-flow-meter-2437712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133600"/>
            <a:ext cx="320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824</Words>
  <Application>Microsoft Office PowerPoint</Application>
  <PresentationFormat>On-screen Show (4:3)</PresentationFormat>
  <Paragraphs>211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Andalus</vt:lpstr>
      <vt:lpstr>Angsana New</vt:lpstr>
      <vt:lpstr>Arabic Typesetting</vt:lpstr>
      <vt:lpstr>Arial</vt:lpstr>
      <vt:lpstr>Calibri</vt:lpstr>
      <vt:lpstr>Times New Roman</vt:lpstr>
      <vt:lpstr>Wingdings</vt:lpstr>
      <vt:lpstr>سمة Office</vt:lpstr>
      <vt:lpstr> Management of bronchial asthma  </vt:lpstr>
      <vt:lpstr> Drugs used in asthma </vt:lpstr>
      <vt:lpstr>  Step-wise approach to asthma therapy according to the severity of  asthma and ability to control symptoms   SABA: short  acting B. agonist, ICS, inhaled corticosteroid; LABA, long-acting  β2 agonists; OCS, oral corticosteroid </vt:lpstr>
      <vt:lpstr>PowerPoint Presentation</vt:lpstr>
      <vt:lpstr>PowerPoint Presentation</vt:lpstr>
      <vt:lpstr> Acute severe asthma </vt:lpstr>
      <vt:lpstr> Patients with acute severe asthma typically have: </vt:lpstr>
      <vt:lpstr> LAB. Features suggesting very severe life-threatening attacks: </vt:lpstr>
      <vt:lpstr>Features of life-threatening attacks </vt:lpstr>
      <vt:lpstr>Near-fatal asthma</vt:lpstr>
      <vt:lpstr> Treatment of severe asthma </vt:lpstr>
      <vt:lpstr>Hospital stay </vt:lpstr>
      <vt:lpstr>Recent advance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Drugs used in asthma </dc:title>
  <dc:creator>DELL</dc:creator>
  <cp:lastModifiedBy>DELL</cp:lastModifiedBy>
  <cp:revision>43</cp:revision>
  <dcterms:created xsi:type="dcterms:W3CDTF">2017-12-20T15:41:29Z</dcterms:created>
  <dcterms:modified xsi:type="dcterms:W3CDTF">2019-04-01T05:48:13Z</dcterms:modified>
</cp:coreProperties>
</file>